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3"/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670550" cx="10080625"/>
  <p:notesSz cx="7559675" cy="10691800"/>
  <p:embeddedFontLst>
    <p:embeddedFont>
      <p:font typeface="Ubuntu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Garamond"/>
      <p:regular r:id="rId45"/>
      <p:bold r:id="rId46"/>
      <p:italic r:id="rId47"/>
      <p:boldItalic r:id="rId48"/>
    </p:embeddedFont>
    <p:embeddedFont>
      <p:font typeface="Spectral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Cambria Math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Garamond-bold.fntdata"/><Relationship Id="rId45" Type="http://schemas.openxmlformats.org/officeDocument/2006/relationships/font" Target="fonts/Garamond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Garamond-boldItalic.fntdata"/><Relationship Id="rId47" Type="http://schemas.openxmlformats.org/officeDocument/2006/relationships/font" Target="fonts/Garamond-italic.fntdata"/><Relationship Id="rId49" Type="http://schemas.openxmlformats.org/officeDocument/2006/relationships/font" Target="fonts/Spectral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Ubuntu-regular.fntdata"/><Relationship Id="rId36" Type="http://schemas.openxmlformats.org/officeDocument/2006/relationships/slide" Target="slides/slide29.xml"/><Relationship Id="rId39" Type="http://schemas.openxmlformats.org/officeDocument/2006/relationships/font" Target="fonts/Ubuntu-italic.fntdata"/><Relationship Id="rId38" Type="http://schemas.openxmlformats.org/officeDocument/2006/relationships/font" Target="fonts/Ubuntu-bold.fntdata"/><Relationship Id="rId61" Type="http://schemas.openxmlformats.org/officeDocument/2006/relationships/font" Target="fonts/CambriaMath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pectral-italic.fntdata"/><Relationship Id="rId50" Type="http://schemas.openxmlformats.org/officeDocument/2006/relationships/font" Target="fonts/Spectral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Spectral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0afafc3f5_0_3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e0afafc3f5_0_3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0afafc3f5_0_3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e0afafc3f5_0_3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0b70b42ac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e0b70b42ac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0afafc3f5_0_374:notes"/>
          <p:cNvSpPr/>
          <p:nvPr>
            <p:ph idx="2" type="sldImg"/>
          </p:nvPr>
        </p:nvSpPr>
        <p:spPr>
          <a:xfrm>
            <a:off x="420430" y="801885"/>
            <a:ext cx="67194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0afafc3f5_0_374:notes"/>
          <p:cNvSpPr txBox="1"/>
          <p:nvPr>
            <p:ph idx="1" type="body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0afafc3f5_0_3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e0afafc3f5_0_3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e0b70b42ac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e0b70b42ac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0b70b42ac_0_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e0b70b42ac_0_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0b70b42ac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e0b70b42ac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0afafc3f5_0_3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e0afafc3f5_0_3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0afafc3f5_0_289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e0afafc3f5_0_289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0afafc3f5_0_315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e0afafc3f5_0_315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0afafc3f5_0_3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0afafc3f5_0_3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0afafc3f5_0_2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e0afafc3f5_0_2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43440" y="127008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4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344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351900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body"/>
          </p:nvPr>
        </p:nvSpPr>
        <p:spPr>
          <a:xfrm>
            <a:off x="669456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34344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5" type="body"/>
          </p:nvPr>
        </p:nvSpPr>
        <p:spPr>
          <a:xfrm>
            <a:off x="351900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6" type="body"/>
          </p:nvPr>
        </p:nvSpPr>
        <p:spPr>
          <a:xfrm>
            <a:off x="669456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43440" y="127008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4344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351900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3" type="body"/>
          </p:nvPr>
        </p:nvSpPr>
        <p:spPr>
          <a:xfrm>
            <a:off x="669456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4" type="body"/>
          </p:nvPr>
        </p:nvSpPr>
        <p:spPr>
          <a:xfrm>
            <a:off x="34344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5" type="body"/>
          </p:nvPr>
        </p:nvSpPr>
        <p:spPr>
          <a:xfrm>
            <a:off x="351900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6" type="body"/>
          </p:nvPr>
        </p:nvSpPr>
        <p:spPr>
          <a:xfrm>
            <a:off x="669456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4951057" y="5381772"/>
            <a:ext cx="173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000" lIns="21000" spcFirstLastPara="1" rIns="21000" wrap="square" tIns="210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000"/>
              <a:buFont typeface="Palatino"/>
              <a:buNone/>
              <a:defRPr sz="10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" type="subTitle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5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3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3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1" type="body"/>
          </p:nvPr>
        </p:nvSpPr>
        <p:spPr>
          <a:xfrm>
            <a:off x="343440" y="127008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2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4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idx="1" type="body"/>
          </p:nvPr>
        </p:nvSpPr>
        <p:spPr>
          <a:xfrm>
            <a:off x="34344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2" type="body"/>
          </p:nvPr>
        </p:nvSpPr>
        <p:spPr>
          <a:xfrm>
            <a:off x="351900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3" type="body"/>
          </p:nvPr>
        </p:nvSpPr>
        <p:spPr>
          <a:xfrm>
            <a:off x="669456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4" type="body"/>
          </p:nvPr>
        </p:nvSpPr>
        <p:spPr>
          <a:xfrm>
            <a:off x="34344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5" type="body"/>
          </p:nvPr>
        </p:nvSpPr>
        <p:spPr>
          <a:xfrm>
            <a:off x="351900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6" type="body"/>
          </p:nvPr>
        </p:nvSpPr>
        <p:spPr>
          <a:xfrm>
            <a:off x="669456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3"/>
          <p:cNvSpPr txBox="1"/>
          <p:nvPr>
            <p:ph idx="1" type="subTitle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" type="body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5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>
            <p:ph idx="1"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8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8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8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9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9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3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0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0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0"/>
          <p:cNvSpPr txBox="1"/>
          <p:nvPr>
            <p:ph idx="3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1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1" type="body"/>
          </p:nvPr>
        </p:nvSpPr>
        <p:spPr>
          <a:xfrm>
            <a:off x="343440" y="127008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2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2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2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2"/>
          <p:cNvSpPr txBox="1"/>
          <p:nvPr>
            <p:ph idx="4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3"/>
          <p:cNvSpPr txBox="1"/>
          <p:nvPr>
            <p:ph idx="1" type="body"/>
          </p:nvPr>
        </p:nvSpPr>
        <p:spPr>
          <a:xfrm>
            <a:off x="34344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3"/>
          <p:cNvSpPr txBox="1"/>
          <p:nvPr>
            <p:ph idx="2" type="body"/>
          </p:nvPr>
        </p:nvSpPr>
        <p:spPr>
          <a:xfrm>
            <a:off x="351900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3"/>
          <p:cNvSpPr txBox="1"/>
          <p:nvPr>
            <p:ph idx="3" type="body"/>
          </p:nvPr>
        </p:nvSpPr>
        <p:spPr>
          <a:xfrm>
            <a:off x="6694560" y="127008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3"/>
          <p:cNvSpPr txBox="1"/>
          <p:nvPr>
            <p:ph idx="4" type="body"/>
          </p:nvPr>
        </p:nvSpPr>
        <p:spPr>
          <a:xfrm>
            <a:off x="34344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3"/>
          <p:cNvSpPr txBox="1"/>
          <p:nvPr>
            <p:ph idx="5" type="body"/>
          </p:nvPr>
        </p:nvSpPr>
        <p:spPr>
          <a:xfrm>
            <a:off x="351900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3"/>
          <p:cNvSpPr txBox="1"/>
          <p:nvPr>
            <p:ph idx="6" type="body"/>
          </p:nvPr>
        </p:nvSpPr>
        <p:spPr>
          <a:xfrm>
            <a:off x="6694560" y="3237120"/>
            <a:ext cx="30240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515628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34344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43440" y="1270080"/>
            <a:ext cx="458316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5156280" y="323712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4344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5156280" y="1270080"/>
            <a:ext cx="45831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343440" y="3237120"/>
            <a:ext cx="93924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3280" y="1325520"/>
            <a:ext cx="906768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119160" y="4405320"/>
            <a:ext cx="9839160" cy="1185840"/>
            <a:chOff x="119160" y="4405320"/>
            <a:chExt cx="9839160" cy="1185840"/>
          </a:xfrm>
        </p:grpSpPr>
        <p:pic>
          <p:nvPicPr>
            <p:cNvPr id="9" name="Google Shape;9;p1"/>
            <p:cNvPicPr preferRelativeResize="0"/>
            <p:nvPr/>
          </p:nvPicPr>
          <p:blipFill rotWithShape="1">
            <a:blip r:embed="rId1">
              <a:alphaModFix/>
            </a:blip>
            <a:srcRect b="25415" l="0" r="0" t="23775"/>
            <a:stretch/>
          </p:blipFill>
          <p:spPr>
            <a:xfrm>
              <a:off x="7418520" y="4451400"/>
              <a:ext cx="2539800" cy="911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907240" y="4405320"/>
              <a:ext cx="1368360" cy="118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88000" y="4451400"/>
              <a:ext cx="1095120" cy="718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4400" y="4624560"/>
              <a:ext cx="2054160" cy="50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160" y="4532400"/>
              <a:ext cx="2232000" cy="601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 flipH="1" rot="10800000">
            <a:off x="685800" y="1142640"/>
            <a:ext cx="9372600" cy="44280"/>
          </a:xfrm>
          <a:prstGeom prst="straightConnector1">
            <a:avLst/>
          </a:prstGeom>
          <a:noFill/>
          <a:ln cap="flat" cmpd="sng" w="38150">
            <a:solidFill>
              <a:srgbClr val="FFE99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type="title"/>
          </p:nvPr>
        </p:nvSpPr>
        <p:spPr>
          <a:xfrm>
            <a:off x="503280" y="225000"/>
            <a:ext cx="90676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Palatino"/>
              <a:buNone/>
              <a:defRPr i="0" sz="1800" u="none" cap="none" strike="noStrike"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03280" y="1371240"/>
            <a:ext cx="9067680" cy="365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i="0" sz="1800" u="none" cap="none" strike="noStrike"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502920" y="5257800"/>
            <a:ext cx="234468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3446280" y="5257800"/>
            <a:ext cx="319212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225920" y="5257800"/>
            <a:ext cx="234468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4950360" y="5380920"/>
            <a:ext cx="173160" cy="2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19075" lIns="19075" spcFirstLastPara="1" rIns="19075" wrap="square" tIns="190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343440" y="1270080"/>
            <a:ext cx="9392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41"/>
          <p:cNvSpPr txBox="1"/>
          <p:nvPr>
            <p:ph idx="12"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  <a:noFill/>
          <a:ln>
            <a:noFill/>
          </a:ln>
        </p:spPr>
        <p:txBody>
          <a:bodyPr anchorCtr="0" anchor="t" bIns="19075" lIns="19075" spcFirstLastPara="1" rIns="19075" wrap="square" tIns="190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900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55.jpg"/><Relationship Id="rId5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9.jp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46.jpg"/><Relationship Id="rId5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6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67.png"/><Relationship Id="rId5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Relationship Id="rId8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26.jpg"/><Relationship Id="rId5" Type="http://schemas.openxmlformats.org/officeDocument/2006/relationships/image" Target="../media/image65.jpg"/><Relationship Id="rId6" Type="http://schemas.openxmlformats.org/officeDocument/2006/relationships/image" Target="../media/image62.png"/><Relationship Id="rId7" Type="http://schemas.openxmlformats.org/officeDocument/2006/relationships/image" Target="../media/image51.png"/><Relationship Id="rId8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/>
          <p:nvPr/>
        </p:nvSpPr>
        <p:spPr>
          <a:xfrm>
            <a:off x="503280" y="1143000"/>
            <a:ext cx="9070920" cy="297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grpSp>
        <p:nvGrpSpPr>
          <p:cNvPr id="228" name="Google Shape;228;p54"/>
          <p:cNvGrpSpPr/>
          <p:nvPr/>
        </p:nvGrpSpPr>
        <p:grpSpPr>
          <a:xfrm>
            <a:off x="192240" y="4405320"/>
            <a:ext cx="9802800" cy="1185840"/>
            <a:chOff x="192240" y="4405320"/>
            <a:chExt cx="9802800" cy="1185840"/>
          </a:xfrm>
        </p:grpSpPr>
        <p:pic>
          <p:nvPicPr>
            <p:cNvPr id="229" name="Google Shape;229;p54"/>
            <p:cNvPicPr preferRelativeResize="0"/>
            <p:nvPr/>
          </p:nvPicPr>
          <p:blipFill rotWithShape="1">
            <a:blip r:embed="rId3">
              <a:alphaModFix/>
            </a:blip>
            <a:srcRect b="25415" l="0" r="0" t="23775"/>
            <a:stretch/>
          </p:blipFill>
          <p:spPr>
            <a:xfrm>
              <a:off x="7454880" y="4451400"/>
              <a:ext cx="2540160" cy="911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9960" y="4405320"/>
              <a:ext cx="1368720" cy="118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8360" y="4451400"/>
              <a:ext cx="1095480" cy="718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25680" y="4624560"/>
              <a:ext cx="2054160" cy="50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240" y="4532400"/>
              <a:ext cx="2232000" cy="601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54"/>
          <p:cNvSpPr/>
          <p:nvPr/>
        </p:nvSpPr>
        <p:spPr>
          <a:xfrm>
            <a:off x="549350" y="506669"/>
            <a:ext cx="9070920" cy="343342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How can geophysical imaging reveal Majada’s subsoil?</a:t>
            </a:r>
            <a:endParaRPr sz="44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i="0" lang="en-US" sz="18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i="0" lang="en-US" sz="2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r>
              <a:rPr i="0" lang="en-US" sz="2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enjamin Mary</a:t>
            </a:r>
            <a:br>
              <a:rPr i="0" lang="en-US" sz="18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May</a:t>
            </a:r>
            <a:r>
              <a:rPr i="0" lang="en-US" sz="2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29</a:t>
            </a:r>
            <a:r>
              <a:rPr i="0" lang="en-US" sz="2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th, Majadas</a:t>
            </a:r>
            <a:r>
              <a:rPr lang="en-US" sz="2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’ workshop </a:t>
            </a:r>
            <a:endParaRPr i="0" sz="2200" u="none" cap="none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Challenges </a:t>
            </a:r>
            <a:endParaRPr sz="4400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8" name="Google Shape;338;p63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3"/>
          <p:cNvSpPr txBox="1"/>
          <p:nvPr/>
        </p:nvSpPr>
        <p:spPr>
          <a:xfrm>
            <a:off x="719950" y="1464125"/>
            <a:ext cx="8737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aramond"/>
              <a:buAutoNum type="arabicPeriod"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Does tree </a:t>
            </a:r>
            <a:r>
              <a:rPr b="1"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deep roots uplift water for grass</a:t>
            </a: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aramond"/>
              <a:buAutoNum type="arabicPeriod"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Influence of the </a:t>
            </a:r>
            <a:r>
              <a:rPr b="1"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microtopography</a:t>
            </a: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	SWC sensors are punctual ….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aramond"/>
              <a:buAutoNum type="arabicPeriod"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Influence of the </a:t>
            </a:r>
            <a:r>
              <a:rPr b="1"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soil treatment</a:t>
            </a: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aramond"/>
              <a:buAutoNum type="arabicPeriod"/>
            </a:pP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How much the </a:t>
            </a:r>
            <a:r>
              <a:rPr b="1"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clay layer controls water retention</a:t>
            </a:r>
            <a:r>
              <a:rPr lang="en-US" sz="27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  <a:endParaRPr sz="27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4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April </a:t>
            </a:r>
            <a:r>
              <a:rPr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&amp;</a:t>
            </a:r>
            <a:r>
              <a:rPr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September 2023</a:t>
            </a:r>
            <a:endParaRPr i="0" sz="4400" u="none" cap="none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6" name="Google Shape;3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680" y="1554120"/>
            <a:ext cx="3908520" cy="2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472000" y="1844280"/>
            <a:ext cx="3076560" cy="24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3452" y="4025899"/>
            <a:ext cx="3700848" cy="164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/>
          <p:nvPr/>
        </p:nvSpPr>
        <p:spPr>
          <a:xfrm>
            <a:off x="8961600" y="4469000"/>
            <a:ext cx="565218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5"/>
          <p:cNvSpPr txBox="1"/>
          <p:nvPr/>
        </p:nvSpPr>
        <p:spPr>
          <a:xfrm>
            <a:off x="502920" y="225360"/>
            <a:ext cx="9070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Why geophysics?</a:t>
            </a:r>
            <a:endParaRPr sz="44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55" name="Google Shape;3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825" y="1954400"/>
            <a:ext cx="4177774" cy="297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5"/>
          <p:cNvSpPr/>
          <p:nvPr/>
        </p:nvSpPr>
        <p:spPr>
          <a:xfrm>
            <a:off x="1183440" y="1629320"/>
            <a:ext cx="2587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Field measurements</a:t>
            </a:r>
            <a:endParaRPr b="1" i="0" sz="22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7" name="Google Shape;357;p65"/>
          <p:cNvSpPr/>
          <p:nvPr/>
        </p:nvSpPr>
        <p:spPr>
          <a:xfrm>
            <a:off x="767640" y="3034400"/>
            <a:ext cx="1151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Raw data</a:t>
            </a:r>
            <a:endParaRPr b="1" i="0" sz="22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8" name="Google Shape;358;p65"/>
          <p:cNvSpPr/>
          <p:nvPr/>
        </p:nvSpPr>
        <p:spPr>
          <a:xfrm>
            <a:off x="3171347" y="3425000"/>
            <a:ext cx="1935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Processing </a:t>
            </a:r>
            <a:endParaRPr b="1" i="0" sz="22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83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(inversion)</a:t>
            </a:r>
            <a:endParaRPr b="1" i="0" sz="22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9" name="Google Shape;359;p65"/>
          <p:cNvSpPr/>
          <p:nvPr/>
        </p:nvSpPr>
        <p:spPr>
          <a:xfrm>
            <a:off x="5267730" y="5132975"/>
            <a:ext cx="4596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3D (+ time) physical property model</a:t>
            </a:r>
            <a:endParaRPr b="1" i="0" sz="22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60" name="Google Shape;36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888" y="3478650"/>
            <a:ext cx="2214000" cy="19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/>
          <p:nvPr/>
        </p:nvSpPr>
        <p:spPr>
          <a:xfrm flipH="1">
            <a:off x="1293258" y="2183000"/>
            <a:ext cx="265302" cy="460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62" name="Google Shape;362;p65"/>
          <p:cNvSpPr/>
          <p:nvPr/>
        </p:nvSpPr>
        <p:spPr>
          <a:xfrm flipH="1">
            <a:off x="6937815" y="4600050"/>
            <a:ext cx="76680" cy="405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63" name="Google Shape;363;p65"/>
          <p:cNvSpPr/>
          <p:nvPr/>
        </p:nvSpPr>
        <p:spPr>
          <a:xfrm>
            <a:off x="2537400" y="3478640"/>
            <a:ext cx="36001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64" name="Google Shape;364;p65"/>
          <p:cNvSpPr/>
          <p:nvPr/>
        </p:nvSpPr>
        <p:spPr>
          <a:xfrm flipH="1" rot="10800000">
            <a:off x="4440550" y="4429633"/>
            <a:ext cx="1143018" cy="2285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65" name="Google Shape;365;p65"/>
          <p:cNvSpPr/>
          <p:nvPr/>
        </p:nvSpPr>
        <p:spPr>
          <a:xfrm>
            <a:off x="7240800" y="1268600"/>
            <a:ext cx="1699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Credit to geosci.xyz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760" y="5457600"/>
            <a:ext cx="605520" cy="2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6"/>
          <p:cNvSpPr/>
          <p:nvPr/>
        </p:nvSpPr>
        <p:spPr>
          <a:xfrm>
            <a:off x="166044" y="134475"/>
            <a:ext cx="62334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ERT</a:t>
            </a:r>
            <a:r>
              <a:rPr lang="en-US" sz="24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 (Electrical Resistivity tomography):</a:t>
            </a:r>
            <a:endParaRPr sz="24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380720" lvl="0" marL="457200" marR="0" rtl="0" algn="l">
              <a:lnSpc>
                <a:spcPct val="100000"/>
              </a:lnSpc>
              <a:spcBef>
                <a:spcPts val="2001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aramond"/>
              <a:buChar char="-"/>
            </a:pPr>
            <a:r>
              <a:rPr lang="en-US" sz="24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Depth of investigation: up to 6 meters</a:t>
            </a:r>
            <a:endParaRPr sz="24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380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aramond"/>
              <a:buChar char="-"/>
            </a:pPr>
            <a:r>
              <a:rPr lang="en-US" sz="24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Lateral resolution: 0.25/0.5m</a:t>
            </a:r>
            <a:endParaRPr sz="24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2" name="Google Shape;372;p66"/>
          <p:cNvSpPr/>
          <p:nvPr/>
        </p:nvSpPr>
        <p:spPr>
          <a:xfrm>
            <a:off x="5256000" y="4426920"/>
            <a:ext cx="3676680" cy="92952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ERT section</a:t>
            </a:r>
            <a:endParaRPr sz="26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3" name="Google Shape;373;p66"/>
          <p:cNvSpPr/>
          <p:nvPr/>
        </p:nvSpPr>
        <p:spPr>
          <a:xfrm>
            <a:off x="5039280" y="4358880"/>
            <a:ext cx="360" cy="117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4742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74" name="Google Shape;374;p66"/>
          <p:cNvSpPr/>
          <p:nvPr/>
        </p:nvSpPr>
        <p:spPr>
          <a:xfrm flipH="1" rot="10800000">
            <a:off x="5348520" y="4291920"/>
            <a:ext cx="1662120" cy="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4742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75" name="Google Shape;375;p66"/>
          <p:cNvSpPr/>
          <p:nvPr/>
        </p:nvSpPr>
        <p:spPr>
          <a:xfrm>
            <a:off x="4505400" y="4677480"/>
            <a:ext cx="415080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20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6" name="Google Shape;376;p66"/>
          <p:cNvSpPr/>
          <p:nvPr/>
        </p:nvSpPr>
        <p:spPr>
          <a:xfrm>
            <a:off x="6210000" y="3732120"/>
            <a:ext cx="415080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20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77" name="Google Shape;37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840" y="227160"/>
            <a:ext cx="2783520" cy="371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66"/>
          <p:cNvGrpSpPr/>
          <p:nvPr/>
        </p:nvGrpSpPr>
        <p:grpSpPr>
          <a:xfrm>
            <a:off x="616680" y="2442028"/>
            <a:ext cx="4731856" cy="1290100"/>
            <a:chOff x="7533158" y="5111030"/>
            <a:chExt cx="4535905" cy="1236438"/>
          </a:xfrm>
        </p:grpSpPr>
        <p:pic>
          <p:nvPicPr>
            <p:cNvPr id="379" name="Google Shape;379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33158" y="5386402"/>
              <a:ext cx="4003091" cy="96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magine che contiene disegnando&#10;&#10;Descrizione generata automaticamente" id="380" name="Google Shape;380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631621" y="5330335"/>
              <a:ext cx="265282" cy="900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66"/>
            <p:cNvSpPr txBox="1"/>
            <p:nvPr/>
          </p:nvSpPr>
          <p:spPr>
            <a:xfrm>
              <a:off x="11459463" y="5111030"/>
              <a:ext cx="6096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000" lIns="42000" spcFirstLastPara="1" rIns="42000" wrap="square" tIns="42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mbria Math"/>
                <a:buNone/>
              </a:pPr>
              <a:r>
                <a:rPr i="0" lang="en-US" sz="900" u="none" cap="none" strike="noStrike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𝜌 (</a:t>
              </a:r>
              <a:r>
                <a:rPr b="0" i="1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Ωm)</a:t>
              </a:r>
              <a:endParaRPr sz="1200"/>
            </a:p>
          </p:txBody>
        </p:sp>
        <p:sp>
          <p:nvSpPr>
            <p:cNvPr id="382" name="Google Shape;382;p66"/>
            <p:cNvSpPr txBox="1"/>
            <p:nvPr/>
          </p:nvSpPr>
          <p:spPr>
            <a:xfrm>
              <a:off x="8024715" y="5130399"/>
              <a:ext cx="3447900" cy="2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i="0" lang="en-US" sz="1000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Resistivity model</a:t>
              </a:r>
              <a:endParaRPr sz="120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/>
          <p:nvPr/>
        </p:nvSpPr>
        <p:spPr>
          <a:xfrm>
            <a:off x="1517760" y="4233600"/>
            <a:ext cx="3707640" cy="681120"/>
          </a:xfrm>
          <a:prstGeom prst="flowChartDecision">
            <a:avLst/>
          </a:prstGeom>
          <a:solidFill>
            <a:srgbClr val="C9C3BA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160" y="5457600"/>
            <a:ext cx="605520" cy="2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/>
          <p:nvPr/>
        </p:nvSpPr>
        <p:spPr>
          <a:xfrm>
            <a:off x="263150" y="155375"/>
            <a:ext cx="508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EM</a:t>
            </a:r>
            <a:r>
              <a:rPr lang="en-US" sz="2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 (Ground magneto-meter):</a:t>
            </a:r>
            <a:endParaRPr sz="26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420" lvl="0" marL="457200" marR="0" rtl="0" algn="l">
              <a:lnSpc>
                <a:spcPct val="100000"/>
              </a:lnSpc>
              <a:spcBef>
                <a:spcPts val="2001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Garamond"/>
              <a:buChar char="-"/>
            </a:pPr>
            <a:r>
              <a:rPr lang="en-US" sz="2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Depth of investigation: from 0.25 to 3 (0.25, 0.5, 0.9 &amp; 1.1, 2.1, 3.3m)</a:t>
            </a:r>
            <a:endParaRPr sz="26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4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Garamond"/>
              <a:buChar char="-"/>
            </a:pPr>
            <a:r>
              <a:rPr lang="en-US" sz="2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Lateral resolution: up to 1m</a:t>
            </a:r>
            <a:endParaRPr sz="26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1502280" y="3972240"/>
            <a:ext cx="3707640" cy="681480"/>
          </a:xfrm>
          <a:prstGeom prst="flowChartDecision">
            <a:avLst/>
          </a:prstGeom>
          <a:solidFill>
            <a:srgbClr val="D9D9D9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7"/>
          <p:cNvSpPr/>
          <p:nvPr/>
        </p:nvSpPr>
        <p:spPr>
          <a:xfrm>
            <a:off x="1643760" y="3742200"/>
            <a:ext cx="3707640" cy="68148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EM map</a:t>
            </a:r>
            <a:endParaRPr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1334160" y="3723120"/>
            <a:ext cx="360" cy="117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4742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93" name="Google Shape;393;p67"/>
          <p:cNvSpPr/>
          <p:nvPr/>
        </p:nvSpPr>
        <p:spPr>
          <a:xfrm>
            <a:off x="777240" y="3565440"/>
            <a:ext cx="415080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4" name="Google Shape;394;p67"/>
          <p:cNvSpPr/>
          <p:nvPr/>
        </p:nvSpPr>
        <p:spPr>
          <a:xfrm>
            <a:off x="1819800" y="4842000"/>
            <a:ext cx="1197000" cy="212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4742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395" name="Google Shape;395;p67"/>
          <p:cNvSpPr/>
          <p:nvPr/>
        </p:nvSpPr>
        <p:spPr>
          <a:xfrm>
            <a:off x="1905480" y="4820040"/>
            <a:ext cx="415080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96" name="Google Shape;3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8040" y="768600"/>
            <a:ext cx="1978200" cy="26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3200" y="1683360"/>
            <a:ext cx="1978200" cy="351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/>
          <p:nvPr/>
        </p:nvSpPr>
        <p:spPr>
          <a:xfrm>
            <a:off x="0" y="0"/>
            <a:ext cx="10079640" cy="690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13262"/>
                </a:solidFill>
                <a:latin typeface="Garamond"/>
                <a:ea typeface="Garamond"/>
                <a:cs typeface="Garamond"/>
                <a:sym typeface="Garamond"/>
              </a:rPr>
              <a:t>How to estimate clay content?</a:t>
            </a:r>
            <a:endParaRPr sz="37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03" name="Google Shape;4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760" y="5457600"/>
            <a:ext cx="605520" cy="2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8"/>
          <p:cNvPicPr preferRelativeResize="0"/>
          <p:nvPr/>
        </p:nvPicPr>
        <p:blipFill rotWithShape="1">
          <a:blip r:embed="rId4">
            <a:alphaModFix/>
          </a:blip>
          <a:srcRect b="0" l="0" r="0" t="62923"/>
          <a:stretch/>
        </p:blipFill>
        <p:spPr>
          <a:xfrm>
            <a:off x="3514320" y="768600"/>
            <a:ext cx="6294960" cy="20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8"/>
          <p:cNvSpPr/>
          <p:nvPr/>
        </p:nvSpPr>
        <p:spPr>
          <a:xfrm>
            <a:off x="3070925" y="4049275"/>
            <a:ext cx="57330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0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Font typeface="Garamond"/>
              <a:buChar char="●"/>
            </a:pP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Θ is the soil water content</a:t>
            </a:r>
            <a:endParaRPr sz="16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2600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Font typeface="Garamond"/>
              <a:buChar char="●"/>
            </a:pP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S is the saturation degree</a:t>
            </a:r>
            <a:endParaRPr sz="16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2600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Font typeface="Garamond"/>
              <a:buChar char="●"/>
            </a:pP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Φ is the porosity </a:t>
            </a:r>
            <a:endParaRPr sz="16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2600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Font typeface="Garamond"/>
              <a:buChar char="●"/>
            </a:pP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n, m a material constant</a:t>
            </a:r>
            <a:endParaRPr sz="1600" strike="noStrike">
              <a:latin typeface="Garamond"/>
              <a:ea typeface="Garamond"/>
              <a:cs typeface="Garamond"/>
              <a:sym typeface="Garamond"/>
            </a:endParaRPr>
          </a:p>
          <a:p>
            <a:pPr indent="-2600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Font typeface="Garamond"/>
              <a:buChar char="●"/>
            </a:pP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σ</a:t>
            </a:r>
            <a:r>
              <a:rPr baseline="-25000"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surface</a:t>
            </a:r>
            <a:r>
              <a:rPr lang="en-US" sz="16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, a and k are invariant vs season</a:t>
            </a:r>
            <a:endParaRPr sz="16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6" name="Google Shape;406;p68"/>
          <p:cNvSpPr/>
          <p:nvPr/>
        </p:nvSpPr>
        <p:spPr>
          <a:xfrm>
            <a:off x="5816160" y="3322080"/>
            <a:ext cx="1052280" cy="61668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8"/>
          <p:cNvSpPr/>
          <p:nvPr/>
        </p:nvSpPr>
        <p:spPr>
          <a:xfrm>
            <a:off x="8234280" y="3322080"/>
            <a:ext cx="1337760" cy="61668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920" y="3116160"/>
            <a:ext cx="5424120" cy="9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8"/>
          <p:cNvSpPr/>
          <p:nvPr/>
        </p:nvSpPr>
        <p:spPr>
          <a:xfrm flipH="1">
            <a:off x="6113160" y="2126880"/>
            <a:ext cx="47880" cy="1121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10" name="Google Shape;410;p68"/>
          <p:cNvSpPr/>
          <p:nvPr/>
        </p:nvSpPr>
        <p:spPr>
          <a:xfrm>
            <a:off x="8394480" y="2090880"/>
            <a:ext cx="566280" cy="12654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sp>
      <p:pic>
        <p:nvPicPr>
          <p:cNvPr id="411" name="Google Shape;411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9976" y="4732575"/>
            <a:ext cx="2055274" cy="3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8"/>
          <p:cNvSpPr/>
          <p:nvPr/>
        </p:nvSpPr>
        <p:spPr>
          <a:xfrm>
            <a:off x="8234640" y="3939120"/>
            <a:ext cx="1497600" cy="7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 clay content</a:t>
            </a:r>
            <a:endParaRPr b="0" sz="2000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125" y="690463"/>
            <a:ext cx="218122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April 2023</a:t>
            </a:r>
            <a:endParaRPr sz="4400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9" name="Google Shape;419;p69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960" y="1409400"/>
            <a:ext cx="2783520" cy="3711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9"/>
          <p:cNvSpPr/>
          <p:nvPr/>
        </p:nvSpPr>
        <p:spPr>
          <a:xfrm>
            <a:off x="0" y="2011680"/>
            <a:ext cx="2999520" cy="206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1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Tower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3360" y="2832120"/>
            <a:ext cx="5860440" cy="2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920" y="1738080"/>
            <a:ext cx="410760" cy="821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9"/>
          <p:cNvSpPr/>
          <p:nvPr/>
        </p:nvSpPr>
        <p:spPr>
          <a:xfrm flipH="1">
            <a:off x="7431840" y="2580120"/>
            <a:ext cx="561960" cy="63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DD7E6B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25" name="Google Shape;425;p69"/>
          <p:cNvSpPr/>
          <p:nvPr/>
        </p:nvSpPr>
        <p:spPr>
          <a:xfrm>
            <a:off x="6717600" y="2097000"/>
            <a:ext cx="199620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Clay layer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9"/>
          <p:cNvSpPr/>
          <p:nvPr/>
        </p:nvSpPr>
        <p:spPr>
          <a:xfrm flipH="1">
            <a:off x="6188400" y="2442240"/>
            <a:ext cx="561960" cy="63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DD7E6B"/>
            </a:solidFill>
            <a:prstDash val="solid"/>
            <a:round/>
            <a:headEnd len="sm" w="sm" type="none"/>
            <a:tailEnd len="med" w="med" type="triangl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240" y="1088640"/>
            <a:ext cx="4980600" cy="4187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0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0"/>
          <p:cNvSpPr/>
          <p:nvPr/>
        </p:nvSpPr>
        <p:spPr>
          <a:xfrm>
            <a:off x="0" y="2011680"/>
            <a:ext cx="2999520" cy="206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Control </a:t>
            </a:r>
            <a:endParaRPr b="1"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1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Tower</a:t>
            </a:r>
            <a:endParaRPr b="1"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1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4" name="Google Shape;434;p70"/>
          <p:cNvSpPr/>
          <p:nvPr/>
        </p:nvSpPr>
        <p:spPr>
          <a:xfrm flipH="1">
            <a:off x="7495560" y="3511440"/>
            <a:ext cx="561960" cy="63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DD7E6B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35" name="Google Shape;435;p70"/>
          <p:cNvSpPr/>
          <p:nvPr/>
        </p:nvSpPr>
        <p:spPr>
          <a:xfrm flipH="1">
            <a:off x="6414120" y="3402000"/>
            <a:ext cx="561960" cy="636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DD7E6B"/>
            </a:solidFill>
            <a:prstDash val="solid"/>
            <a:round/>
            <a:headEnd len="sm" w="sm" type="none"/>
            <a:tailEnd len="med" w="med" type="triangle"/>
          </a:ln>
        </p:spPr>
      </p:sp>
      <p:pic>
        <p:nvPicPr>
          <p:cNvPr id="436" name="Google Shape;43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15000">
            <a:off x="567765" y="1558437"/>
            <a:ext cx="4291894" cy="321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/>
        </p:nvSpPr>
        <p:spPr>
          <a:xfrm>
            <a:off x="4684475" y="225350"/>
            <a:ext cx="48894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Paleochannels (soil compaction), soil clay &gt;&gt; NP </a:t>
            </a:r>
            <a:r>
              <a:rPr b="1" lang="en-US" sz="35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treatments</a:t>
            </a:r>
            <a:endParaRPr b="1" sz="3500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2" name="Google Shape;442;p71"/>
          <p:cNvSpPr/>
          <p:nvPr/>
        </p:nvSpPr>
        <p:spPr>
          <a:xfrm>
            <a:off x="9036000" y="5257800"/>
            <a:ext cx="565218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71"/>
          <p:cNvPicPr preferRelativeResize="0"/>
          <p:nvPr/>
        </p:nvPicPr>
        <p:blipFill rotWithShape="1">
          <a:blip r:embed="rId3">
            <a:alphaModFix/>
          </a:blip>
          <a:srcRect b="0" l="6906" r="53983" t="30128"/>
          <a:stretch/>
        </p:blipFill>
        <p:spPr>
          <a:xfrm>
            <a:off x="219200" y="665000"/>
            <a:ext cx="4590925" cy="47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1"/>
          <p:cNvSpPr txBox="1"/>
          <p:nvPr/>
        </p:nvSpPr>
        <p:spPr>
          <a:xfrm>
            <a:off x="502920" y="-3240"/>
            <a:ext cx="9070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September 2023</a:t>
            </a:r>
            <a:endParaRPr sz="3500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/>
          <p:nvPr/>
        </p:nvSpPr>
        <p:spPr>
          <a:xfrm>
            <a:off x="9036000" y="5257800"/>
            <a:ext cx="565218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2"/>
          <p:cNvSpPr txBox="1"/>
          <p:nvPr/>
        </p:nvSpPr>
        <p:spPr>
          <a:xfrm>
            <a:off x="0" y="4341600"/>
            <a:ext cx="886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More conductive soil for the North tower than for the Nitrogen one</a:t>
            </a:r>
            <a:endParaRPr sz="24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1" name="Google Shape;451;p72"/>
          <p:cNvSpPr txBox="1"/>
          <p:nvPr/>
        </p:nvSpPr>
        <p:spPr>
          <a:xfrm>
            <a:off x="5703400" y="508400"/>
            <a:ext cx="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1.1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2" name="Google Shape;452;p72"/>
          <p:cNvSpPr txBox="1"/>
          <p:nvPr/>
        </p:nvSpPr>
        <p:spPr>
          <a:xfrm>
            <a:off x="6834700" y="508400"/>
            <a:ext cx="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2.1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3" name="Google Shape;453;p72"/>
          <p:cNvSpPr txBox="1"/>
          <p:nvPr/>
        </p:nvSpPr>
        <p:spPr>
          <a:xfrm>
            <a:off x="7875725" y="508400"/>
            <a:ext cx="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3.3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4" name="Google Shape;454;p72"/>
          <p:cNvSpPr txBox="1"/>
          <p:nvPr/>
        </p:nvSpPr>
        <p:spPr>
          <a:xfrm>
            <a:off x="1208375" y="508400"/>
            <a:ext cx="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0.5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5" name="Google Shape;455;p72"/>
          <p:cNvSpPr txBox="1"/>
          <p:nvPr/>
        </p:nvSpPr>
        <p:spPr>
          <a:xfrm>
            <a:off x="3330125" y="508400"/>
            <a:ext cx="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0.9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56" name="Google Shape;4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50"/>
            <a:ext cx="4988001" cy="3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2"/>
          <p:cNvPicPr preferRelativeResize="0"/>
          <p:nvPr/>
        </p:nvPicPr>
        <p:blipFill rotWithShape="1">
          <a:blip r:embed="rId4">
            <a:alphaModFix/>
          </a:blip>
          <a:srcRect b="0" l="0" r="5908" t="0"/>
          <a:stretch/>
        </p:blipFill>
        <p:spPr>
          <a:xfrm>
            <a:off x="4873550" y="1086850"/>
            <a:ext cx="4270449" cy="28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2"/>
          <p:cNvSpPr txBox="1"/>
          <p:nvPr/>
        </p:nvSpPr>
        <p:spPr>
          <a:xfrm>
            <a:off x="0" y="443700"/>
            <a:ext cx="97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Depth (m)</a:t>
            </a:r>
            <a:endParaRPr b="1"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9" name="Google Shape;459;p72"/>
          <p:cNvSpPr txBox="1"/>
          <p:nvPr/>
        </p:nvSpPr>
        <p:spPr>
          <a:xfrm>
            <a:off x="502920" y="-3240"/>
            <a:ext cx="9070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September 2023</a:t>
            </a:r>
            <a:endParaRPr sz="3500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 txBox="1"/>
          <p:nvPr/>
        </p:nvSpPr>
        <p:spPr>
          <a:xfrm>
            <a:off x="-44648" y="54572"/>
            <a:ext cx="10080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013262"/>
                </a:solidFill>
                <a:latin typeface="Avenir"/>
                <a:ea typeface="Avenir"/>
                <a:cs typeface="Avenir"/>
                <a:sym typeface="Avenir"/>
              </a:rPr>
              <a:t>How water moves ?</a:t>
            </a:r>
            <a:endParaRPr sz="4100">
              <a:solidFill>
                <a:srgbClr val="01326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55"/>
          <p:cNvSpPr txBox="1"/>
          <p:nvPr/>
        </p:nvSpPr>
        <p:spPr>
          <a:xfrm>
            <a:off x="0" y="0"/>
            <a:ext cx="330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</a:t>
            </a:r>
            <a:endParaRPr sz="1500"/>
          </a:p>
        </p:txBody>
      </p:sp>
      <p:pic>
        <p:nvPicPr>
          <p:cNvPr id="241" name="Google Shape;2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959" y="736256"/>
            <a:ext cx="4112478" cy="476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5"/>
          <p:cNvSpPr/>
          <p:nvPr/>
        </p:nvSpPr>
        <p:spPr>
          <a:xfrm>
            <a:off x="5789414" y="1999493"/>
            <a:ext cx="2000700" cy="72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55"/>
          <p:cNvSpPr/>
          <p:nvPr/>
        </p:nvSpPr>
        <p:spPr>
          <a:xfrm>
            <a:off x="8444976" y="1641328"/>
            <a:ext cx="227100" cy="978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5"/>
          <p:cNvSpPr txBox="1"/>
          <p:nvPr/>
        </p:nvSpPr>
        <p:spPr>
          <a:xfrm>
            <a:off x="7590124" y="2619660"/>
            <a:ext cx="2623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Evapotranspiration</a:t>
            </a:r>
            <a:endParaRPr sz="1500">
              <a:solidFill>
                <a:srgbClr val="0000FF"/>
              </a:solidFill>
            </a:endParaRPr>
          </a:p>
        </p:txBody>
      </p:sp>
      <p:sp>
        <p:nvSpPr>
          <p:cNvPr id="245" name="Google Shape;245;p55"/>
          <p:cNvSpPr/>
          <p:nvPr/>
        </p:nvSpPr>
        <p:spPr>
          <a:xfrm rot="-5400000">
            <a:off x="5978786" y="2244178"/>
            <a:ext cx="227100" cy="978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5"/>
          <p:cNvSpPr/>
          <p:nvPr/>
        </p:nvSpPr>
        <p:spPr>
          <a:xfrm rot="10800000">
            <a:off x="6871147" y="2629020"/>
            <a:ext cx="227100" cy="978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5"/>
          <p:cNvSpPr txBox="1"/>
          <p:nvPr/>
        </p:nvSpPr>
        <p:spPr>
          <a:xfrm>
            <a:off x="7098247" y="3128670"/>
            <a:ext cx="3307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-US" sz="220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Channeling</a:t>
            </a:r>
            <a:endParaRPr sz="1500"/>
          </a:p>
        </p:txBody>
      </p:sp>
      <p:sp>
        <p:nvSpPr>
          <p:cNvPr id="248" name="Google Shape;248;p55"/>
          <p:cNvSpPr txBox="1"/>
          <p:nvPr/>
        </p:nvSpPr>
        <p:spPr>
          <a:xfrm>
            <a:off x="4705394" y="2724477"/>
            <a:ext cx="3307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Redistribution</a:t>
            </a:r>
            <a:endParaRPr sz="1500"/>
          </a:p>
        </p:txBody>
      </p:sp>
      <p:sp>
        <p:nvSpPr>
          <p:cNvPr id="249" name="Google Shape;249;p55"/>
          <p:cNvSpPr txBox="1"/>
          <p:nvPr/>
        </p:nvSpPr>
        <p:spPr>
          <a:xfrm>
            <a:off x="690728" y="3046343"/>
            <a:ext cx="3307200" cy="121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Rooting properties</a:t>
            </a:r>
            <a:r>
              <a:rPr lang="en-US" sz="2000">
                <a:solidFill>
                  <a:srgbClr val="595959"/>
                </a:solidFill>
                <a:latin typeface="Spectral"/>
                <a:ea typeface="Spectral"/>
                <a:cs typeface="Spectral"/>
                <a:sym typeface="Spectral"/>
              </a:rPr>
              <a:t> are often neglected due to lack of methods to measure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250" name="Google Shape;250;p55"/>
          <p:cNvSpPr txBox="1"/>
          <p:nvPr/>
        </p:nvSpPr>
        <p:spPr>
          <a:xfrm>
            <a:off x="2016125" y="4929305"/>
            <a:ext cx="3307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Credit to Chorover et al. 2007.</a:t>
            </a:r>
            <a:endParaRPr i="1"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/>
          <p:nvPr/>
        </p:nvSpPr>
        <p:spPr>
          <a:xfrm>
            <a:off x="724680" y="2282040"/>
            <a:ext cx="7649280" cy="396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3"/>
          <p:cNvSpPr/>
          <p:nvPr/>
        </p:nvSpPr>
        <p:spPr>
          <a:xfrm>
            <a:off x="724680" y="2723040"/>
            <a:ext cx="7649280" cy="124884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CLAY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73"/>
          <p:cNvSpPr/>
          <p:nvPr/>
        </p:nvSpPr>
        <p:spPr>
          <a:xfrm>
            <a:off x="724680" y="4038120"/>
            <a:ext cx="7649280" cy="396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3"/>
          <p:cNvSpPr/>
          <p:nvPr/>
        </p:nvSpPr>
        <p:spPr>
          <a:xfrm>
            <a:off x="4344840" y="2723040"/>
            <a:ext cx="4028760" cy="441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724680" y="4479120"/>
            <a:ext cx="7649280" cy="396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BEDROCK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3"/>
          <p:cNvSpPr/>
          <p:nvPr/>
        </p:nvSpPr>
        <p:spPr>
          <a:xfrm>
            <a:off x="1839960" y="1275480"/>
            <a:ext cx="476280" cy="45576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3"/>
          <p:cNvSpPr/>
          <p:nvPr/>
        </p:nvSpPr>
        <p:spPr>
          <a:xfrm flipH="1">
            <a:off x="2074320" y="1703520"/>
            <a:ext cx="5400" cy="578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73"/>
          <p:cNvSpPr/>
          <p:nvPr/>
        </p:nvSpPr>
        <p:spPr>
          <a:xfrm>
            <a:off x="6333480" y="1247400"/>
            <a:ext cx="476280" cy="45576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3"/>
          <p:cNvSpPr/>
          <p:nvPr/>
        </p:nvSpPr>
        <p:spPr>
          <a:xfrm flipH="1">
            <a:off x="6564960" y="1703520"/>
            <a:ext cx="5400" cy="578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73"/>
          <p:cNvSpPr/>
          <p:nvPr/>
        </p:nvSpPr>
        <p:spPr>
          <a:xfrm>
            <a:off x="0" y="47520"/>
            <a:ext cx="10079640" cy="690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trike="noStrike">
                <a:solidFill>
                  <a:srgbClr val="013262"/>
                </a:solidFill>
                <a:latin typeface="Garamond"/>
                <a:ea typeface="Garamond"/>
                <a:cs typeface="Garamond"/>
                <a:sym typeface="Garamond"/>
              </a:rPr>
              <a:t>Revised conceptual model: clay discontinuity</a:t>
            </a:r>
            <a:endParaRPr sz="3700" strike="noStrike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74" name="Google Shape;474;p73"/>
          <p:cNvSpPr/>
          <p:nvPr/>
        </p:nvSpPr>
        <p:spPr>
          <a:xfrm>
            <a:off x="717480" y="2282760"/>
            <a:ext cx="76640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73"/>
          <p:cNvSpPr/>
          <p:nvPr/>
        </p:nvSpPr>
        <p:spPr>
          <a:xfrm>
            <a:off x="2464920" y="1618200"/>
            <a:ext cx="415800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3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Garamond"/>
              <a:buChar char="+"/>
            </a:pPr>
            <a:r>
              <a:rPr lang="en-US" sz="2000" strike="noStrike">
                <a:solidFill>
                  <a:srgbClr val="2A6099"/>
                </a:solidFill>
                <a:latin typeface="Garamond"/>
                <a:ea typeface="Garamond"/>
                <a:cs typeface="Garamond"/>
                <a:sym typeface="Garamond"/>
              </a:rPr>
              <a:t>Paleochannels (?) / roads</a:t>
            </a:r>
            <a:endParaRPr sz="2000" strike="noStrike">
              <a:solidFill>
                <a:srgbClr val="2A609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76" name="Google Shape;476;p73"/>
          <p:cNvPicPr preferRelativeResize="0"/>
          <p:nvPr/>
        </p:nvPicPr>
        <p:blipFill rotWithShape="1">
          <a:blip r:embed="rId3">
            <a:alphaModFix/>
          </a:blip>
          <a:srcRect b="30415" l="0" r="0" t="23273"/>
          <a:stretch/>
        </p:blipFill>
        <p:spPr>
          <a:xfrm>
            <a:off x="7092000" y="1657080"/>
            <a:ext cx="1175040" cy="57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On-going work</a:t>
            </a:r>
            <a:endParaRPr sz="4400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03275" y="1371600"/>
            <a:ext cx="9070920" cy="42480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1434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b="1"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Translate </a:t>
            </a: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electrical conductivity → soil water content/potential/clay content </a:t>
            </a:r>
            <a:endParaRPr b="1"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b="1"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Article</a:t>
            </a:r>
            <a:r>
              <a:rPr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 redaction: “</a:t>
            </a:r>
            <a:r>
              <a:rPr i="1"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Exploring the soil water dynamics of a semi-arid tree-grass ecosystem through geophysical methods</a:t>
            </a:r>
            <a:r>
              <a:rPr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b="1"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Repeat field work</a:t>
            </a:r>
            <a:r>
              <a:rPr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 with a </a:t>
            </a:r>
            <a:r>
              <a:rPr lang="en-US" sz="2600" u="sng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better resolution (focusing on a 2/3 trees)</a:t>
            </a:r>
            <a:endParaRPr sz="2600" u="sng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43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2bis: install </a:t>
            </a:r>
            <a:r>
              <a:rPr b="1"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permanent</a:t>
            </a: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 tomography line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1434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b="1" lang="en-US" sz="2600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Water balance modeling </a:t>
            </a:r>
            <a:r>
              <a:rPr b="1"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→ hydraulic conductivity</a:t>
            </a:r>
            <a:endParaRPr b="1" sz="26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760" y="5457600"/>
            <a:ext cx="605520" cy="2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5"/>
          <p:cNvSpPr/>
          <p:nvPr/>
        </p:nvSpPr>
        <p:spPr>
          <a:xfrm>
            <a:off x="0" y="0"/>
            <a:ext cx="8634600" cy="690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trike="noStrike">
                <a:solidFill>
                  <a:srgbClr val="013262"/>
                </a:solidFill>
                <a:latin typeface="Garamond"/>
                <a:ea typeface="Garamond"/>
                <a:cs typeface="Garamond"/>
                <a:sym typeface="Garamond"/>
              </a:rPr>
              <a:t>Acknowledgements</a:t>
            </a:r>
            <a:endParaRPr sz="37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0" name="Google Shape;490;p75"/>
          <p:cNvSpPr/>
          <p:nvPr/>
        </p:nvSpPr>
        <p:spPr>
          <a:xfrm>
            <a:off x="894247" y="1684450"/>
            <a:ext cx="6289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93000"/>
              </a:lnSpc>
              <a:spcBef>
                <a:spcPts val="1434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CSIC:  Hector, Vicente, Pilar, Gustavo, Christina …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CU Plasencia: G. M. Marcos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UNIPD: L. Peruzzo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UB: R. Lovera, A. Casas (Instrumentation)</a:t>
            </a:r>
            <a:endParaRPr sz="26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937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2600"/>
              <a:buFont typeface="Garamond"/>
              <a:buAutoNum type="arabicPeriod"/>
            </a:pPr>
            <a:r>
              <a:rPr lang="en-US" sz="26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…</a:t>
            </a:r>
            <a:endParaRPr sz="20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91" name="Google Shape;49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4480" y="1663200"/>
            <a:ext cx="1710360" cy="4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5"/>
          <p:cNvPicPr preferRelativeResize="0"/>
          <p:nvPr/>
        </p:nvPicPr>
        <p:blipFill rotWithShape="1">
          <a:blip r:embed="rId5">
            <a:alphaModFix/>
          </a:blip>
          <a:srcRect b="43139" l="0" r="0" t="33671"/>
          <a:stretch/>
        </p:blipFill>
        <p:spPr>
          <a:xfrm>
            <a:off x="7630920" y="2197440"/>
            <a:ext cx="2383920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9880" y="3021840"/>
            <a:ext cx="1699200" cy="76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4280" y="3985200"/>
            <a:ext cx="2319840" cy="62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44" y="516172"/>
            <a:ext cx="3754841" cy="50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5253" y="516171"/>
            <a:ext cx="6378978" cy="18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6472" y="2566223"/>
            <a:ext cx="5655077" cy="2956525"/>
          </a:xfrm>
          <a:prstGeom prst="rect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9775826" cy="433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79"/>
          <p:cNvGrpSpPr/>
          <p:nvPr/>
        </p:nvGrpSpPr>
        <p:grpSpPr>
          <a:xfrm>
            <a:off x="12" y="3150557"/>
            <a:ext cx="7290841" cy="2520001"/>
            <a:chOff x="2298487" y="4286132"/>
            <a:chExt cx="7290841" cy="2520001"/>
          </a:xfrm>
        </p:grpSpPr>
        <p:pic>
          <p:nvPicPr>
            <p:cNvPr id="517" name="Google Shape;517;p79"/>
            <p:cNvPicPr preferRelativeResize="0"/>
            <p:nvPr/>
          </p:nvPicPr>
          <p:blipFill rotWithShape="1">
            <a:blip r:embed="rId3">
              <a:alphaModFix/>
            </a:blip>
            <a:srcRect b="0" l="3275" r="20026" t="27583"/>
            <a:stretch/>
          </p:blipFill>
          <p:spPr>
            <a:xfrm>
              <a:off x="2298487" y="4286132"/>
              <a:ext cx="6710163" cy="252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79"/>
            <p:cNvSpPr txBox="1"/>
            <p:nvPr/>
          </p:nvSpPr>
          <p:spPr>
            <a:xfrm>
              <a:off x="3491828" y="4782570"/>
              <a:ext cx="60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FDEM</a:t>
              </a:r>
              <a:endParaRPr/>
            </a:p>
          </p:txBody>
        </p:sp>
      </p:grpSp>
      <p:grpSp>
        <p:nvGrpSpPr>
          <p:cNvPr id="519" name="Google Shape;519;p79"/>
          <p:cNvGrpSpPr/>
          <p:nvPr/>
        </p:nvGrpSpPr>
        <p:grpSpPr>
          <a:xfrm>
            <a:off x="6520505" y="1504484"/>
            <a:ext cx="3240048" cy="2427835"/>
            <a:chOff x="8818980" y="2640059"/>
            <a:chExt cx="3240048" cy="2427835"/>
          </a:xfrm>
        </p:grpSpPr>
        <p:grpSp>
          <p:nvGrpSpPr>
            <p:cNvPr id="520" name="Google Shape;520;p79"/>
            <p:cNvGrpSpPr/>
            <p:nvPr/>
          </p:nvGrpSpPr>
          <p:grpSpPr>
            <a:xfrm>
              <a:off x="8818980" y="2978633"/>
              <a:ext cx="3240048" cy="2089261"/>
              <a:chOff x="8063607" y="1172443"/>
              <a:chExt cx="2791460" cy="1800001"/>
            </a:xfrm>
          </p:grpSpPr>
          <p:pic>
            <p:nvPicPr>
              <p:cNvPr id="521" name="Google Shape;521;p79"/>
              <p:cNvPicPr preferRelativeResize="0"/>
              <p:nvPr/>
            </p:nvPicPr>
            <p:blipFill rotWithShape="1">
              <a:blip r:embed="rId4">
                <a:alphaModFix/>
              </a:blip>
              <a:srcRect b="13399" l="47112" r="0" t="45646"/>
              <a:stretch/>
            </p:blipFill>
            <p:spPr>
              <a:xfrm>
                <a:off x="8063607" y="1172443"/>
                <a:ext cx="2791460" cy="1800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2" name="Google Shape;522;p79"/>
              <p:cNvSpPr/>
              <p:nvPr/>
            </p:nvSpPr>
            <p:spPr>
              <a:xfrm>
                <a:off x="8145624" y="1172443"/>
                <a:ext cx="270600" cy="16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3" name="Google Shape;523;p79"/>
            <p:cNvSpPr txBox="1"/>
            <p:nvPr/>
          </p:nvSpPr>
          <p:spPr>
            <a:xfrm>
              <a:off x="9084120" y="2640059"/>
              <a:ext cx="270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Traditional methods</a:t>
              </a:r>
              <a:endParaRPr/>
            </a:p>
          </p:txBody>
        </p:sp>
      </p:grpSp>
      <p:grpSp>
        <p:nvGrpSpPr>
          <p:cNvPr id="524" name="Google Shape;524;p79"/>
          <p:cNvGrpSpPr/>
          <p:nvPr/>
        </p:nvGrpSpPr>
        <p:grpSpPr>
          <a:xfrm>
            <a:off x="273770" y="64687"/>
            <a:ext cx="7100090" cy="2625753"/>
            <a:chOff x="2572245" y="1200262"/>
            <a:chExt cx="7100090" cy="2625753"/>
          </a:xfrm>
        </p:grpSpPr>
        <p:pic>
          <p:nvPicPr>
            <p:cNvPr id="525" name="Google Shape;525;p79"/>
            <p:cNvPicPr preferRelativeResize="0"/>
            <p:nvPr/>
          </p:nvPicPr>
          <p:blipFill rotWithShape="1">
            <a:blip r:embed="rId5">
              <a:alphaModFix/>
            </a:blip>
            <a:srcRect b="0" l="3277" r="16200" t="13141"/>
            <a:stretch/>
          </p:blipFill>
          <p:spPr>
            <a:xfrm>
              <a:off x="2572245" y="1200262"/>
              <a:ext cx="6120000" cy="2625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79"/>
            <p:cNvSpPr txBox="1"/>
            <p:nvPr/>
          </p:nvSpPr>
          <p:spPr>
            <a:xfrm>
              <a:off x="3574835" y="1862354"/>
              <a:ext cx="60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ERT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1"/>
          <p:cNvSpPr txBox="1"/>
          <p:nvPr/>
        </p:nvSpPr>
        <p:spPr>
          <a:xfrm>
            <a:off x="9434835" y="5374787"/>
            <a:ext cx="5040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A3838"/>
                </a:solidFill>
                <a:latin typeface="Ubuntu"/>
                <a:ea typeface="Ubuntu"/>
                <a:cs typeface="Ubuntu"/>
                <a:sym typeface="Ubuntu"/>
              </a:rPr>
              <a:t>6/13</a:t>
            </a:r>
            <a:endParaRPr sz="1200"/>
          </a:p>
        </p:txBody>
      </p:sp>
      <p:sp>
        <p:nvSpPr>
          <p:cNvPr id="537" name="Google Shape;537;p81"/>
          <p:cNvSpPr/>
          <p:nvPr/>
        </p:nvSpPr>
        <p:spPr>
          <a:xfrm>
            <a:off x="2988045" y="32997"/>
            <a:ext cx="4277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Electrical Resistivity Tomography (ERT)</a:t>
            </a:r>
            <a:endParaRPr sz="1200"/>
          </a:p>
        </p:txBody>
      </p:sp>
      <p:sp>
        <p:nvSpPr>
          <p:cNvPr id="538" name="Google Shape;538;p81"/>
          <p:cNvSpPr txBox="1"/>
          <p:nvPr/>
        </p:nvSpPr>
        <p:spPr>
          <a:xfrm>
            <a:off x="2790963" y="1664844"/>
            <a:ext cx="3205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injection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ground through a couple of electrodes and potential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ΔV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 by other electrode couples</a:t>
            </a:r>
            <a:endParaRPr sz="1200"/>
          </a:p>
        </p:txBody>
      </p:sp>
      <p:pic>
        <p:nvPicPr>
          <p:cNvPr id="539" name="Google Shape;53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8061" y="3072218"/>
            <a:ext cx="1172334" cy="74414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1"/>
          <p:cNvSpPr txBox="1"/>
          <p:nvPr/>
        </p:nvSpPr>
        <p:spPr>
          <a:xfrm>
            <a:off x="3668890" y="4661155"/>
            <a:ext cx="1594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or 3D Resistivity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of the subsoil</a:t>
            </a:r>
            <a:endParaRPr sz="1200"/>
          </a:p>
        </p:txBody>
      </p:sp>
      <p:sp>
        <p:nvSpPr>
          <p:cNvPr id="541" name="Google Shape;541;p81"/>
          <p:cNvSpPr/>
          <p:nvPr/>
        </p:nvSpPr>
        <p:spPr>
          <a:xfrm rot="5400000">
            <a:off x="4200418" y="2578860"/>
            <a:ext cx="387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22A35"/>
          </a:solidFill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1"/>
          <p:cNvSpPr/>
          <p:nvPr/>
        </p:nvSpPr>
        <p:spPr>
          <a:xfrm rot="5400000">
            <a:off x="4200418" y="4178756"/>
            <a:ext cx="387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22A35"/>
          </a:solidFill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81"/>
          <p:cNvGrpSpPr/>
          <p:nvPr/>
        </p:nvGrpSpPr>
        <p:grpSpPr>
          <a:xfrm>
            <a:off x="6773051" y="1062045"/>
            <a:ext cx="2331755" cy="1827356"/>
            <a:chOff x="8175640" y="1417711"/>
            <a:chExt cx="2820217" cy="2209888"/>
          </a:xfrm>
        </p:grpSpPr>
        <p:pic>
          <p:nvPicPr>
            <p:cNvPr id="544" name="Google Shape;544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75640" y="1417711"/>
              <a:ext cx="282021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81"/>
            <p:cNvSpPr txBox="1"/>
            <p:nvPr/>
          </p:nvSpPr>
          <p:spPr>
            <a:xfrm>
              <a:off x="8720103" y="2941499"/>
              <a:ext cx="1993500" cy="68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889" l="-1829" r="-1529" t="0"/>
              </a:stretch>
            </a:blipFill>
            <a:ln>
              <a:noFill/>
            </a:ln>
          </p:spPr>
          <p:txBody>
            <a:bodyPr anchorCtr="0" anchor="t" bIns="37775" lIns="75600" spcFirstLastPara="1" rIns="75600" wrap="square" tIns="37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200"/>
            </a:p>
          </p:txBody>
        </p:sp>
        <p:sp>
          <p:nvSpPr>
            <p:cNvPr id="546" name="Google Shape;546;p81"/>
            <p:cNvSpPr/>
            <p:nvPr/>
          </p:nvSpPr>
          <p:spPr>
            <a:xfrm>
              <a:off x="8549793" y="3013746"/>
              <a:ext cx="138900" cy="134100"/>
            </a:xfrm>
            <a:prstGeom prst="diamond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2000" lIns="42000" spcFirstLastPara="1" rIns="42000" wrap="square" tIns="4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81"/>
          <p:cNvGrpSpPr/>
          <p:nvPr/>
        </p:nvGrpSpPr>
        <p:grpSpPr>
          <a:xfrm>
            <a:off x="6085009" y="3063396"/>
            <a:ext cx="3571101" cy="1039934"/>
            <a:chOff x="7605017" y="3752297"/>
            <a:chExt cx="4319184" cy="1257630"/>
          </a:xfrm>
        </p:grpSpPr>
        <p:pic>
          <p:nvPicPr>
            <p:cNvPr descr="Immagine che contiene screenshot&#10;&#10;Descrizione generata automaticamente" id="548" name="Google Shape;548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05017" y="3833915"/>
              <a:ext cx="3846217" cy="1176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507299" y="4018660"/>
              <a:ext cx="416902" cy="735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81"/>
            <p:cNvSpPr txBox="1"/>
            <p:nvPr/>
          </p:nvSpPr>
          <p:spPr>
            <a:xfrm>
              <a:off x="11451233" y="3752297"/>
              <a:ext cx="457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000" lIns="42000" spcFirstLastPara="1" rIns="42000" wrap="square" tIns="42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mbria Math"/>
                <a:buNone/>
              </a:pPr>
              <a:r>
                <a:rPr i="0" lang="en-US" sz="900" u="none" cap="none" strike="noStrike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𝜌</a:t>
              </a:r>
              <a:r>
                <a:rPr baseline="-25000" i="0" lang="en-US" sz="900" u="none" cap="none" strike="noStrike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(Ω)</a:t>
              </a:r>
              <a:endParaRPr sz="1200"/>
            </a:p>
          </p:txBody>
        </p:sp>
        <p:sp>
          <p:nvSpPr>
            <p:cNvPr id="551" name="Google Shape;551;p81"/>
            <p:cNvSpPr txBox="1"/>
            <p:nvPr/>
          </p:nvSpPr>
          <p:spPr>
            <a:xfrm>
              <a:off x="7961068" y="3799254"/>
              <a:ext cx="3447900" cy="27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i="0" lang="en-US" sz="1000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Pseudosection</a:t>
              </a:r>
              <a:endParaRPr sz="1200"/>
            </a:p>
          </p:txBody>
        </p:sp>
      </p:grpSp>
      <p:grpSp>
        <p:nvGrpSpPr>
          <p:cNvPr id="552" name="Google Shape;552;p81"/>
          <p:cNvGrpSpPr/>
          <p:nvPr/>
        </p:nvGrpSpPr>
        <p:grpSpPr>
          <a:xfrm>
            <a:off x="6018924" y="4282383"/>
            <a:ext cx="3750286" cy="1022411"/>
            <a:chOff x="7533158" y="5111030"/>
            <a:chExt cx="4535905" cy="1236438"/>
          </a:xfrm>
        </p:grpSpPr>
        <p:pic>
          <p:nvPicPr>
            <p:cNvPr id="553" name="Google Shape;553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33158" y="5386402"/>
              <a:ext cx="4003091" cy="96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magine che contiene disegnando&#10;&#10;Descrizione generata automaticamente" id="554" name="Google Shape;554;p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31621" y="5330335"/>
              <a:ext cx="265282" cy="900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81"/>
            <p:cNvSpPr txBox="1"/>
            <p:nvPr/>
          </p:nvSpPr>
          <p:spPr>
            <a:xfrm>
              <a:off x="11459463" y="5111030"/>
              <a:ext cx="609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000" lIns="42000" spcFirstLastPara="1" rIns="42000" wrap="square" tIns="42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mbria Math"/>
                <a:buNone/>
              </a:pPr>
              <a:r>
                <a:rPr i="0" lang="en-US" sz="900" u="none" cap="none" strike="noStrike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𝜌 (</a:t>
              </a:r>
              <a:r>
                <a:rPr b="0" i="1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Ωm)</a:t>
              </a:r>
              <a:endParaRPr sz="1200"/>
            </a:p>
          </p:txBody>
        </p:sp>
        <p:sp>
          <p:nvSpPr>
            <p:cNvPr id="556" name="Google Shape;556;p81"/>
            <p:cNvSpPr txBox="1"/>
            <p:nvPr/>
          </p:nvSpPr>
          <p:spPr>
            <a:xfrm>
              <a:off x="8024715" y="5130399"/>
              <a:ext cx="3447900" cy="27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i="0" lang="en-US" sz="1000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Resistivity model</a:t>
              </a:r>
              <a:endParaRPr sz="1200"/>
            </a:p>
          </p:txBody>
        </p:sp>
      </p:grpSp>
      <p:sp>
        <p:nvSpPr>
          <p:cNvPr id="557" name="Google Shape;557;p81"/>
          <p:cNvSpPr txBox="1"/>
          <p:nvPr/>
        </p:nvSpPr>
        <p:spPr>
          <a:xfrm>
            <a:off x="4145252" y="3056733"/>
            <a:ext cx="1528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 of the measured sequence and inversion</a:t>
            </a:r>
            <a:endParaRPr sz="1200"/>
          </a:p>
        </p:txBody>
      </p:sp>
      <p:pic>
        <p:nvPicPr>
          <p:cNvPr id="558" name="Google Shape;558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240" y="33010"/>
            <a:ext cx="2783520" cy="371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 txBox="1"/>
          <p:nvPr/>
        </p:nvSpPr>
        <p:spPr>
          <a:xfrm>
            <a:off x="9434835" y="5374787"/>
            <a:ext cx="5040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A3838"/>
                </a:solidFill>
                <a:latin typeface="Ubuntu"/>
                <a:ea typeface="Ubuntu"/>
                <a:cs typeface="Ubuntu"/>
                <a:sym typeface="Ubuntu"/>
              </a:rPr>
              <a:t>5/13</a:t>
            </a:r>
            <a:endParaRPr sz="1200"/>
          </a:p>
        </p:txBody>
      </p:sp>
      <p:sp>
        <p:nvSpPr>
          <p:cNvPr id="564" name="Google Shape;564;p82"/>
          <p:cNvSpPr/>
          <p:nvPr/>
        </p:nvSpPr>
        <p:spPr>
          <a:xfrm>
            <a:off x="164833" y="76272"/>
            <a:ext cx="4277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Frequency-Domain Electromagnetic Method (FDEM)</a:t>
            </a:r>
            <a:endParaRPr sz="1200"/>
          </a:p>
        </p:txBody>
      </p:sp>
      <p:sp>
        <p:nvSpPr>
          <p:cNvPr id="565" name="Google Shape;565;p82"/>
          <p:cNvSpPr txBox="1"/>
          <p:nvPr/>
        </p:nvSpPr>
        <p:spPr>
          <a:xfrm>
            <a:off x="3201625" y="1693169"/>
            <a:ext cx="2652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Transmitter antenna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generates a primary electromagnetic field (</a:t>
            </a:r>
            <a:r>
              <a:rPr b="1"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Hp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which propagates in the ground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82"/>
          <p:cNvSpPr txBox="1"/>
          <p:nvPr/>
        </p:nvSpPr>
        <p:spPr>
          <a:xfrm>
            <a:off x="3185418" y="2847283"/>
            <a:ext cx="2618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antennas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Rx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register 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electromagnetic field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i="0" lang="en-US" sz="13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Hs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generated in the ground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2"/>
          <p:cNvSpPr txBox="1"/>
          <p:nvPr/>
        </p:nvSpPr>
        <p:spPr>
          <a:xfrm>
            <a:off x="3753953" y="4978163"/>
            <a:ext cx="1610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000" lIns="42000" spcFirstLastPara="1" rIns="42000" wrap="square" tIns="42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Conductivity model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subsoil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82"/>
          <p:cNvSpPr/>
          <p:nvPr/>
        </p:nvSpPr>
        <p:spPr>
          <a:xfrm rot="5400000">
            <a:off x="4301309" y="2461873"/>
            <a:ext cx="387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22A35"/>
          </a:solidFill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/>
          <p:nvPr/>
        </p:nvSpPr>
        <p:spPr>
          <a:xfrm rot="5400000">
            <a:off x="4301309" y="3636222"/>
            <a:ext cx="387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22A35"/>
          </a:solidFill>
          <a:ln>
            <a:noFill/>
          </a:ln>
        </p:spPr>
        <p:txBody>
          <a:bodyPr anchorCtr="0" anchor="t" bIns="37775" lIns="75600" spcFirstLastPara="1" rIns="75600" wrap="square" tIns="37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6953" y="1703791"/>
            <a:ext cx="3683498" cy="16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2"/>
          <p:cNvPicPr preferRelativeResize="0"/>
          <p:nvPr/>
        </p:nvPicPr>
        <p:blipFill rotWithShape="1">
          <a:blip r:embed="rId4">
            <a:alphaModFix/>
          </a:blip>
          <a:srcRect b="0" l="0" r="11323" t="0"/>
          <a:stretch/>
        </p:blipFill>
        <p:spPr>
          <a:xfrm>
            <a:off x="6236953" y="1703791"/>
            <a:ext cx="3598362" cy="1637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82"/>
          <p:cNvGrpSpPr/>
          <p:nvPr/>
        </p:nvGrpSpPr>
        <p:grpSpPr>
          <a:xfrm>
            <a:off x="6263028" y="3561220"/>
            <a:ext cx="3571778" cy="1874101"/>
            <a:chOff x="2939670" y="2253083"/>
            <a:chExt cx="4320002" cy="2266418"/>
          </a:xfrm>
        </p:grpSpPr>
        <p:pic>
          <p:nvPicPr>
            <p:cNvPr id="573" name="Google Shape;573;p82"/>
            <p:cNvPicPr preferRelativeResize="0"/>
            <p:nvPr/>
          </p:nvPicPr>
          <p:blipFill rotWithShape="1">
            <a:blip r:embed="rId5">
              <a:alphaModFix/>
            </a:blip>
            <a:srcRect b="54891" l="0" r="15810" t="0"/>
            <a:stretch/>
          </p:blipFill>
          <p:spPr>
            <a:xfrm>
              <a:off x="2939670" y="2391583"/>
              <a:ext cx="4320002" cy="867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82"/>
            <p:cNvSpPr txBox="1"/>
            <p:nvPr/>
          </p:nvSpPr>
          <p:spPr>
            <a:xfrm>
              <a:off x="3262105" y="2253083"/>
              <a:ext cx="3447900" cy="27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i="0" lang="en-US" sz="1000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Measured ECa</a:t>
              </a:r>
              <a:endParaRPr sz="1200"/>
            </a:p>
          </p:txBody>
        </p:sp>
        <p:pic>
          <p:nvPicPr>
            <p:cNvPr id="575" name="Google Shape;575;p82"/>
            <p:cNvPicPr preferRelativeResize="0"/>
            <p:nvPr/>
          </p:nvPicPr>
          <p:blipFill rotWithShape="1">
            <a:blip r:embed="rId5">
              <a:alphaModFix/>
            </a:blip>
            <a:srcRect b="0" l="0" r="15810" t="50874"/>
            <a:stretch/>
          </p:blipFill>
          <p:spPr>
            <a:xfrm>
              <a:off x="2939670" y="3574223"/>
              <a:ext cx="4320002" cy="945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82"/>
            <p:cNvSpPr txBox="1"/>
            <p:nvPr/>
          </p:nvSpPr>
          <p:spPr>
            <a:xfrm>
              <a:off x="3262105" y="3340256"/>
              <a:ext cx="3447900" cy="27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i="0" lang="en-US" sz="1000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EC model</a:t>
              </a:r>
              <a:endParaRPr sz="1200"/>
            </a:p>
          </p:txBody>
        </p:sp>
      </p:grpSp>
      <p:grpSp>
        <p:nvGrpSpPr>
          <p:cNvPr id="577" name="Google Shape;577;p82"/>
          <p:cNvGrpSpPr/>
          <p:nvPr/>
        </p:nvGrpSpPr>
        <p:grpSpPr>
          <a:xfrm>
            <a:off x="3183617" y="4082156"/>
            <a:ext cx="3004419" cy="756137"/>
            <a:chOff x="3996836" y="4936699"/>
            <a:chExt cx="3633792" cy="914424"/>
          </a:xfrm>
        </p:grpSpPr>
        <p:sp>
          <p:nvSpPr>
            <p:cNvPr id="578" name="Google Shape;578;p82"/>
            <p:cNvSpPr txBox="1"/>
            <p:nvPr/>
          </p:nvSpPr>
          <p:spPr>
            <a:xfrm>
              <a:off x="3996836" y="5120623"/>
              <a:ext cx="1166700" cy="730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7775" lIns="75600" spcFirstLastPara="1" rIns="75600" wrap="square" tIns="37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200"/>
            </a:p>
          </p:txBody>
        </p:sp>
        <p:pic>
          <p:nvPicPr>
            <p:cNvPr id="579" name="Google Shape;579;p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51613" y="4936699"/>
              <a:ext cx="1417878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82"/>
            <p:cNvSpPr txBox="1"/>
            <p:nvPr/>
          </p:nvSpPr>
          <p:spPr>
            <a:xfrm>
              <a:off x="6359828" y="5193559"/>
              <a:ext cx="1270800" cy="5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600" spcFirstLastPara="1" rIns="75600" wrap="square" tIns="377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1D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inversion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1" name="Google Shape;581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4565" y="716913"/>
            <a:ext cx="1978199" cy="26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860810"/>
            <a:ext cx="1978199" cy="351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/>
          <p:nvPr/>
        </p:nvSpPr>
        <p:spPr>
          <a:xfrm>
            <a:off x="9036000" y="5257800"/>
            <a:ext cx="565218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6"/>
          <p:cNvSpPr txBox="1"/>
          <p:nvPr/>
        </p:nvSpPr>
        <p:spPr>
          <a:xfrm>
            <a:off x="-60100" y="225350"/>
            <a:ext cx="10079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4100">
                <a:solidFill>
                  <a:srgbClr val="013262"/>
                </a:solidFill>
                <a:latin typeface="Garamond"/>
                <a:ea typeface="Garamond"/>
                <a:cs typeface="Garamond"/>
                <a:sym typeface="Garamond"/>
              </a:rPr>
              <a:t>How water moves in Tree-Grass ecosystems?</a:t>
            </a:r>
            <a:endParaRPr sz="44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7" name="Google Shape;257;p56"/>
          <p:cNvSpPr txBox="1"/>
          <p:nvPr/>
        </p:nvSpPr>
        <p:spPr>
          <a:xfrm>
            <a:off x="719425" y="3153750"/>
            <a:ext cx="92115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699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3800"/>
              <a:buFont typeface="Garamond"/>
              <a:buChar char="-"/>
            </a:pP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Competition/collaboration between tree/grass</a:t>
            </a:r>
            <a:endParaRPr sz="38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699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3800"/>
              <a:buFont typeface="Garamond"/>
              <a:buChar char="-"/>
            </a:pP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Seasonality of ET (senescence, …)</a:t>
            </a:r>
            <a:endParaRPr sz="38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699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3800"/>
              <a:buFont typeface="Garamond"/>
              <a:buChar char="-"/>
            </a:pP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…</a:t>
            </a:r>
            <a:endParaRPr sz="38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58" name="Google Shape;25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97" y="1018318"/>
            <a:ext cx="10079636" cy="223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7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Objectives</a:t>
            </a:r>
            <a:endParaRPr i="0" sz="4400" u="none" cap="none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5" name="Google Shape;265;p57"/>
          <p:cNvSpPr txBox="1"/>
          <p:nvPr/>
        </p:nvSpPr>
        <p:spPr>
          <a:xfrm>
            <a:off x="719425" y="1371600"/>
            <a:ext cx="35916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/>
          <a:p>
            <a:pPr indent="-4699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F3358"/>
              </a:buClr>
              <a:buSzPts val="3800"/>
              <a:buFont typeface="Garamond"/>
              <a:buAutoNum type="arabicPeriod"/>
            </a:pPr>
            <a:r>
              <a:rPr i="0" lang="en-US" sz="3800" u="none" cap="none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Impact of </a:t>
            </a:r>
            <a:r>
              <a:rPr b="1" i="0" lang="en-US" sz="3800" u="none" cap="none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land use</a:t>
            </a:r>
            <a:r>
              <a:rPr i="0" lang="en-US" sz="3800" u="none" cap="none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 on water budgets?</a:t>
            </a:r>
            <a:endParaRPr i="0" sz="3800" u="none" cap="none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6" name="Google Shape;266;p57"/>
          <p:cNvSpPr txBox="1"/>
          <p:nvPr/>
        </p:nvSpPr>
        <p:spPr>
          <a:xfrm>
            <a:off x="5630900" y="1361850"/>
            <a:ext cx="35385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1279" lvl="0" marL="342719" rtl="0" algn="l">
              <a:lnSpc>
                <a:spcPct val="93000"/>
              </a:lnSpc>
              <a:spcBef>
                <a:spcPts val="1434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2. </a:t>
            </a: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Identify </a:t>
            </a:r>
            <a:r>
              <a:rPr b="1"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soil spatial heterogeneity</a:t>
            </a:r>
            <a:r>
              <a:rPr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 with a focus on the </a:t>
            </a:r>
            <a:r>
              <a:rPr b="1" lang="en-US" sz="38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soil water content </a:t>
            </a:r>
            <a:endParaRPr b="1" sz="3800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8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400" u="none" cap="none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Conceptual model </a:t>
            </a:r>
            <a:endParaRPr i="0" sz="4400" u="none" cap="none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3" name="Google Shape;273;p58"/>
          <p:cNvSpPr/>
          <p:nvPr/>
        </p:nvSpPr>
        <p:spPr>
          <a:xfrm>
            <a:off x="1090080" y="2616480"/>
            <a:ext cx="7497720" cy="396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8"/>
          <p:cNvSpPr/>
          <p:nvPr/>
        </p:nvSpPr>
        <p:spPr>
          <a:xfrm>
            <a:off x="1090080" y="3048120"/>
            <a:ext cx="7497720" cy="39636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CLAY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8"/>
          <p:cNvSpPr/>
          <p:nvPr/>
        </p:nvSpPr>
        <p:spPr>
          <a:xfrm>
            <a:off x="1090080" y="3481560"/>
            <a:ext cx="7497720" cy="60948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SANDY CLAY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8"/>
          <p:cNvSpPr/>
          <p:nvPr/>
        </p:nvSpPr>
        <p:spPr>
          <a:xfrm>
            <a:off x="1090080" y="3913560"/>
            <a:ext cx="7497720" cy="39636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SANDY CLAY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58"/>
          <p:cNvCxnSpPr/>
          <p:nvPr/>
        </p:nvCxnSpPr>
        <p:spPr>
          <a:xfrm>
            <a:off x="1089720" y="2616120"/>
            <a:ext cx="11880" cy="1765800"/>
          </a:xfrm>
          <a:prstGeom prst="straightConnector1">
            <a:avLst/>
          </a:prstGeom>
          <a:noFill/>
          <a:ln cap="flat" cmpd="sng" w="38150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58"/>
          <p:cNvCxnSpPr/>
          <p:nvPr/>
        </p:nvCxnSpPr>
        <p:spPr>
          <a:xfrm>
            <a:off x="8587440" y="2616120"/>
            <a:ext cx="11880" cy="1765800"/>
          </a:xfrm>
          <a:prstGeom prst="straightConnector1">
            <a:avLst/>
          </a:prstGeom>
          <a:noFill/>
          <a:ln cap="flat" cmpd="sng" w="38150">
            <a:solidFill>
              <a:srgbClr val="66635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58"/>
          <p:cNvSpPr/>
          <p:nvPr/>
        </p:nvSpPr>
        <p:spPr>
          <a:xfrm>
            <a:off x="304560" y="2616480"/>
            <a:ext cx="324000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50 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8"/>
          <p:cNvSpPr/>
          <p:nvPr/>
        </p:nvSpPr>
        <p:spPr>
          <a:xfrm>
            <a:off x="304560" y="3048120"/>
            <a:ext cx="324000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50 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8"/>
          <p:cNvSpPr/>
          <p:nvPr/>
        </p:nvSpPr>
        <p:spPr>
          <a:xfrm>
            <a:off x="304560" y="3481560"/>
            <a:ext cx="324000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rPr>
              <a:t>50 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58"/>
          <p:cNvCxnSpPr/>
          <p:nvPr/>
        </p:nvCxnSpPr>
        <p:spPr>
          <a:xfrm flipH="1">
            <a:off x="2431080" y="2049840"/>
            <a:ext cx="5400" cy="567360"/>
          </a:xfrm>
          <a:prstGeom prst="straightConnector1">
            <a:avLst/>
          </a:prstGeom>
          <a:noFill/>
          <a:ln cap="flat" cmpd="sng" w="76300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58"/>
          <p:cNvCxnSpPr/>
          <p:nvPr/>
        </p:nvCxnSpPr>
        <p:spPr>
          <a:xfrm flipH="1">
            <a:off x="6701400" y="2063880"/>
            <a:ext cx="5400" cy="567360"/>
          </a:xfrm>
          <a:prstGeom prst="straightConnector1">
            <a:avLst/>
          </a:prstGeom>
          <a:noFill/>
          <a:ln cap="flat" cmpd="sng" w="76300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4" name="Google Shape;2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360" y="2630520"/>
            <a:ext cx="1301760" cy="1052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58"/>
          <p:cNvCxnSpPr/>
          <p:nvPr/>
        </p:nvCxnSpPr>
        <p:spPr>
          <a:xfrm>
            <a:off x="7105680" y="1434600"/>
            <a:ext cx="2160" cy="670680"/>
          </a:xfrm>
          <a:prstGeom prst="straightConnector1">
            <a:avLst/>
          </a:prstGeom>
          <a:noFill/>
          <a:ln cap="flat" cmpd="sng" w="3815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p58"/>
          <p:cNvCxnSpPr/>
          <p:nvPr/>
        </p:nvCxnSpPr>
        <p:spPr>
          <a:xfrm rot="10800000">
            <a:off x="7245000" y="1261800"/>
            <a:ext cx="2160" cy="81360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58"/>
          <p:cNvCxnSpPr/>
          <p:nvPr/>
        </p:nvCxnSpPr>
        <p:spPr>
          <a:xfrm rot="10800000">
            <a:off x="6064560" y="2630160"/>
            <a:ext cx="2520" cy="81360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58"/>
          <p:cNvSpPr/>
          <p:nvPr/>
        </p:nvSpPr>
        <p:spPr>
          <a:xfrm>
            <a:off x="6838560" y="3151440"/>
            <a:ext cx="39204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58"/>
          <p:cNvCxnSpPr/>
          <p:nvPr/>
        </p:nvCxnSpPr>
        <p:spPr>
          <a:xfrm>
            <a:off x="1096200" y="2613240"/>
            <a:ext cx="7512840" cy="2160"/>
          </a:xfrm>
          <a:prstGeom prst="straightConnector1">
            <a:avLst/>
          </a:prstGeom>
          <a:noFill/>
          <a:ln cap="flat" cmpd="sng" w="76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58"/>
          <p:cNvSpPr/>
          <p:nvPr/>
        </p:nvSpPr>
        <p:spPr>
          <a:xfrm>
            <a:off x="-65880" y="4390200"/>
            <a:ext cx="97585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Refs: </a:t>
            </a:r>
            <a:endParaRPr i="0" sz="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• Burchard-Levine et al, 2020. Seasonal Adaptation of the Thermal-Based Two-Source Energy Balance Model for Estimating Evapotranspiration in a Semiarid Tree-Grass Ecosystem. Remote Sensing, 12: 1-29.</a:t>
            </a:r>
            <a:endParaRPr i="0" sz="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• El-Madany et al., 2020. Drought and heatwave impacts on semi-arid ecosystems' carbon fluxes along a precipitation gradient. Philosophical Transactions R.Soc.B, 375: 1-9.</a:t>
            </a:r>
            <a:endParaRPr i="0" sz="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• Luo et al., 2020. Nutrients and water availability constrain the seasonality of vegetation activity in a Mediterranean ecosystem. Global Change Biology, 26: 4379-4400.</a:t>
            </a:r>
            <a:endParaRPr i="0" sz="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rgbClr val="434343"/>
                </a:solidFill>
                <a:latin typeface="Garamond"/>
                <a:ea typeface="Garamond"/>
                <a:cs typeface="Garamond"/>
                <a:sym typeface="Garamond"/>
              </a:rPr>
              <a:t>• Krich et al., 2020. Estimating causal networks in biosphere–atmosphere interaction with the PCMCI approach. Biogeosciences, 17: 1033-1061.</a:t>
            </a:r>
            <a:endParaRPr i="0" sz="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1" name="Google Shape;291;p58"/>
          <p:cNvSpPr/>
          <p:nvPr/>
        </p:nvSpPr>
        <p:spPr>
          <a:xfrm>
            <a:off x="7406640" y="1218600"/>
            <a:ext cx="2673360" cy="7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Water &amp; energy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58"/>
          <p:cNvPicPr preferRelativeResize="0"/>
          <p:nvPr/>
        </p:nvPicPr>
        <p:blipFill rotWithShape="1">
          <a:blip r:embed="rId4">
            <a:alphaModFix/>
          </a:blip>
          <a:srcRect b="30415" l="0" r="0" t="23273"/>
          <a:stretch/>
        </p:blipFill>
        <p:spPr>
          <a:xfrm>
            <a:off x="3447720" y="1971720"/>
            <a:ext cx="115092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2203560" y="1662840"/>
            <a:ext cx="432000" cy="41328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6482520" y="1662840"/>
            <a:ext cx="432000" cy="41328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6663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4276080" y="2327400"/>
            <a:ext cx="2673360" cy="7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921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Hydraulic lift</a:t>
            </a:r>
            <a:endParaRPr b="0" i="0" sz="20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8"/>
          <p:cNvSpPr/>
          <p:nvPr/>
        </p:nvSpPr>
        <p:spPr>
          <a:xfrm>
            <a:off x="4276080" y="2327400"/>
            <a:ext cx="2673360" cy="7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921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Hydraulic lift</a:t>
            </a:r>
            <a:endParaRPr b="0" i="0" sz="20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8"/>
          <p:cNvSpPr/>
          <p:nvPr/>
        </p:nvSpPr>
        <p:spPr>
          <a:xfrm>
            <a:off x="3808080" y="2687400"/>
            <a:ext cx="2673360" cy="7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921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Water retention</a:t>
            </a:r>
            <a:endParaRPr b="0" i="0" sz="20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900" u="none" cap="none" strike="noStrike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Soil Water Content Sensors</a:t>
            </a:r>
            <a:endParaRPr i="0" sz="2900" u="none" cap="none" strike="noStrike">
              <a:solidFill>
                <a:srgbClr val="0F335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3" name="Google Shape;303;p59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 rotWithShape="1">
          <a:blip r:embed="rId3">
            <a:alphaModFix/>
          </a:blip>
          <a:srcRect b="0" l="0" r="0" t="5508"/>
          <a:stretch/>
        </p:blipFill>
        <p:spPr>
          <a:xfrm>
            <a:off x="1593775" y="1037100"/>
            <a:ext cx="6662224" cy="45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Soil Water Content</a:t>
            </a:r>
            <a:endParaRPr sz="4400">
              <a:solidFill>
                <a:srgbClr val="0F3358"/>
              </a:solidFill>
            </a:endParaRPr>
          </a:p>
        </p:txBody>
      </p:sp>
      <p:sp>
        <p:nvSpPr>
          <p:cNvPr id="310" name="Google Shape;310;p60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0"/>
          <p:cNvPicPr preferRelativeResize="0"/>
          <p:nvPr/>
        </p:nvPicPr>
        <p:blipFill rotWithShape="1">
          <a:blip r:embed="rId3">
            <a:alphaModFix/>
          </a:blip>
          <a:srcRect b="0" l="6820" r="0" t="4306"/>
          <a:stretch/>
        </p:blipFill>
        <p:spPr>
          <a:xfrm>
            <a:off x="128125" y="1239325"/>
            <a:ext cx="9198746" cy="4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8160" y="179640"/>
            <a:ext cx="1606320" cy="131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/>
        </p:nvSpPr>
        <p:spPr>
          <a:xfrm>
            <a:off x="502920" y="225360"/>
            <a:ext cx="9070920" cy="68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F3358"/>
                </a:solidFill>
                <a:latin typeface="Garamond"/>
                <a:ea typeface="Garamond"/>
                <a:cs typeface="Garamond"/>
                <a:sym typeface="Garamond"/>
              </a:rPr>
              <a:t>Soil Water Content</a:t>
            </a:r>
            <a:endParaRPr sz="4400">
              <a:solidFill>
                <a:srgbClr val="0F3358"/>
              </a:solidFill>
            </a:endParaRPr>
          </a:p>
        </p:txBody>
      </p:sp>
      <p:sp>
        <p:nvSpPr>
          <p:cNvPr id="318" name="Google Shape;318;p61"/>
          <p:cNvSpPr/>
          <p:nvPr/>
        </p:nvSpPr>
        <p:spPr>
          <a:xfrm>
            <a:off x="9036000" y="5257800"/>
            <a:ext cx="565200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50" y="1239325"/>
            <a:ext cx="9611078" cy="427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/>
          <p:nvPr/>
        </p:nvSpPr>
        <p:spPr>
          <a:xfrm>
            <a:off x="9036000" y="5257800"/>
            <a:ext cx="565218" cy="36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583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37" y="1300326"/>
            <a:ext cx="8104539" cy="4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746800" y="2011675"/>
            <a:ext cx="805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April</a:t>
            </a:r>
            <a:endParaRPr sz="18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6404400" y="2011680"/>
            <a:ext cx="1551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September </a:t>
            </a:r>
            <a:endParaRPr sz="1800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8" name="Google Shape;328;p62"/>
          <p:cNvSpPr/>
          <p:nvPr/>
        </p:nvSpPr>
        <p:spPr>
          <a:xfrm>
            <a:off x="6585475" y="5024550"/>
            <a:ext cx="1609800" cy="548700"/>
          </a:xfrm>
          <a:prstGeom prst="ellipse">
            <a:avLst/>
          </a:prstGeom>
          <a:noFill/>
          <a:ln cap="flat" cmpd="sng" w="73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62"/>
          <p:cNvCxnSpPr/>
          <p:nvPr/>
        </p:nvCxnSpPr>
        <p:spPr>
          <a:xfrm flipH="1">
            <a:off x="7132225" y="2485250"/>
            <a:ext cx="548700" cy="806700"/>
          </a:xfrm>
          <a:prstGeom prst="straightConnector1">
            <a:avLst/>
          </a:prstGeom>
          <a:noFill/>
          <a:ln cap="flat" cmpd="sng" w="730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0" name="Google Shape;330;p62"/>
          <p:cNvSpPr txBox="1"/>
          <p:nvPr/>
        </p:nvSpPr>
        <p:spPr>
          <a:xfrm>
            <a:off x="5657450" y="2485250"/>
            <a:ext cx="13890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Vegetation effect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2580000" y="5024550"/>
            <a:ext cx="1609800" cy="548700"/>
          </a:xfrm>
          <a:prstGeom prst="ellipse">
            <a:avLst/>
          </a:prstGeom>
          <a:noFill/>
          <a:ln cap="flat" cmpd="sng" w="73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2"/>
          <p:cNvSpPr txBox="1"/>
          <p:nvPr/>
        </p:nvSpPr>
        <p:spPr>
          <a:xfrm>
            <a:off x="822625" y="-1"/>
            <a:ext cx="87786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b="1"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Active soil depth</a:t>
            </a:r>
            <a:r>
              <a:rPr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is located at 50cm</a:t>
            </a:r>
            <a:endParaRPr sz="2700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b="1"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Below 1m, a “lot” of water is available</a:t>
            </a:r>
            <a:r>
              <a:rPr lang="en-US" sz="2700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all along the year</a:t>
            </a:r>
            <a:endParaRPr sz="1800" strike="noStrik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